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0d887c503_0_2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0d887c50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0ff1c775e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0ff1c775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the TA and Instructor Picture tables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0ff1c775e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0ff1c775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0faf29a86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0faf29a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tool called Sketch which is a bounded model checker. Was super slow.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0faf29a86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0faf29a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ff1c775e_0_1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ff1c775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0d887c503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0d887c50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0ff1c775e_0_1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0ff1c775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0ff1c775e_0_2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0ff1c775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0ff1c775e_0_2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0ff1c775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0ff1c775e_0_2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0ff1c775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0d887c503_0_2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0d887c50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Refactored for performance or maintainability reasons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0ff1c775e_0_2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0ff1c775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0ff1c775e_0_2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0ff1c775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0ff1c775e_0_2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0ff1c775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0ff1c775e_0_2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0ff1c775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0d887c503_0_2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0d887c50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0d887c503_0_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0d887c50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results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0ff1c775e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0ff1c775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the TA and Instructor Picture tables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ff1c775e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0ff1c77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the TA and Instructor Picture tables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0ff1c775e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0ff1c775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the TA and Instructor Picture tables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0ff1c775e_0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0ff1c775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the TA and Instructor Picture tables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0faf29a86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0faf29a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0" y="0"/>
            <a:ext cx="9144000" cy="25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46304" y="6391656"/>
            <a:ext cx="8833200" cy="3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1371600" y="28194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360"/>
              <a:buNone/>
              <a:defRPr b="1" sz="1600" cap="none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1" type="ftr"/>
          </p:nvPr>
        </p:nvSpPr>
        <p:spPr>
          <a:xfrm>
            <a:off x="304800" y="6410848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" name="Google Shape;29;p2"/>
          <p:cNvCxnSpPr/>
          <p:nvPr/>
        </p:nvCxnSpPr>
        <p:spPr>
          <a:xfrm>
            <a:off x="155448" y="2420112"/>
            <a:ext cx="8833200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0" name="Google Shape;30;p2"/>
          <p:cNvSpPr/>
          <p:nvPr/>
        </p:nvSpPr>
        <p:spPr>
          <a:xfrm>
            <a:off x="152400" y="152400"/>
            <a:ext cx="8833200" cy="6547200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4361688" y="2209800"/>
            <a:ext cx="420600" cy="420900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" name="Google Shape;33;p2"/>
          <p:cNvSpPr txBox="1"/>
          <p:nvPr>
            <p:ph idx="12" type="sldNum"/>
          </p:nvPr>
        </p:nvSpPr>
        <p:spPr>
          <a:xfrm>
            <a:off x="4343400" y="2199450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2"/>
          <p:cNvSpPr txBox="1"/>
          <p:nvPr>
            <p:ph type="ctrTitle"/>
          </p:nvPr>
        </p:nvSpPr>
        <p:spPr>
          <a:xfrm>
            <a:off x="685800" y="381000"/>
            <a:ext cx="77724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Georgia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" name="Google Shape;3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1825" y="2109900"/>
            <a:ext cx="620450" cy="6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bg>
      <p:bgPr>
        <a:solidFill>
          <a:schemeClr val="l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1"/>
          <p:cNvSpPr txBox="1"/>
          <p:nvPr>
            <p:ph idx="1" type="body"/>
          </p:nvPr>
        </p:nvSpPr>
        <p:spPr>
          <a:xfrm rot="5400000">
            <a:off x="2269152" y="-443400"/>
            <a:ext cx="4599600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43" name="Google Shape;143;p11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11" type="ftr"/>
          </p:nvPr>
        </p:nvSpPr>
        <p:spPr>
          <a:xfrm>
            <a:off x="304800" y="6410848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12" type="sldNum"/>
          </p:nvPr>
        </p:nvSpPr>
        <p:spPr>
          <a:xfrm>
            <a:off x="4343400" y="1040174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12"/>
          <p:cNvSpPr/>
          <p:nvPr/>
        </p:nvSpPr>
        <p:spPr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12"/>
          <p:cNvSpPr/>
          <p:nvPr/>
        </p:nvSpPr>
        <p:spPr>
          <a:xfrm>
            <a:off x="0" y="0"/>
            <a:ext cx="9144000" cy="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1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12"/>
          <p:cNvSpPr/>
          <p:nvPr/>
        </p:nvSpPr>
        <p:spPr>
          <a:xfrm>
            <a:off x="146304" y="6391656"/>
            <a:ext cx="8833200" cy="3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152400" y="155448"/>
            <a:ext cx="8833200" cy="6547200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3" name="Google Shape;153;p12"/>
          <p:cNvCxnSpPr/>
          <p:nvPr/>
        </p:nvCxnSpPr>
        <p:spPr>
          <a:xfrm rot="5400000">
            <a:off x="4021962" y="3277998"/>
            <a:ext cx="6245100" cy="0"/>
          </a:xfrm>
          <a:prstGeom prst="straightConnector1">
            <a:avLst/>
          </a:prstGeom>
          <a:noFill/>
          <a:ln cap="flat" cmpd="sng" w="95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4" name="Google Shape;154;p12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6934200" y="3020251"/>
            <a:ext cx="420600" cy="420900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12"/>
          <p:cNvSpPr txBox="1"/>
          <p:nvPr>
            <p:ph idx="12" type="sldNum"/>
          </p:nvPr>
        </p:nvSpPr>
        <p:spPr>
          <a:xfrm>
            <a:off x="6915912" y="3009901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2"/>
          <p:cNvSpPr txBox="1"/>
          <p:nvPr>
            <p:ph idx="1" type="body"/>
          </p:nvPr>
        </p:nvSpPr>
        <p:spPr>
          <a:xfrm rot="5400000">
            <a:off x="670800" y="-61200"/>
            <a:ext cx="58212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58" name="Google Shape;158;p12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2"/>
          <p:cNvSpPr txBox="1"/>
          <p:nvPr>
            <p:ph idx="11" type="ftr"/>
          </p:nvPr>
        </p:nvSpPr>
        <p:spPr>
          <a:xfrm>
            <a:off x="304800" y="6410848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2"/>
          <p:cNvSpPr txBox="1"/>
          <p:nvPr>
            <p:ph type="title"/>
          </p:nvPr>
        </p:nvSpPr>
        <p:spPr>
          <a:xfrm rot="5400000">
            <a:off x="5189550" y="2506651"/>
            <a:ext cx="58515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304800" y="6410848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pic>
        <p:nvPicPr>
          <p:cNvPr id="42" name="Google Shape;4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1775" y="987300"/>
            <a:ext cx="620450" cy="6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152400" y="2286000"/>
            <a:ext cx="8833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155448" y="142352"/>
            <a:ext cx="8833200" cy="213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1368426" y="2743200"/>
            <a:ext cx="64803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360"/>
              <a:buNone/>
              <a:defRPr b="1" sz="1600" cap="none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Font typeface="Georgia"/>
              <a:buNone/>
              <a:defRPr sz="1400">
                <a:solidFill>
                  <a:srgbClr val="888888"/>
                </a:solidFill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51" name="Google Shape;51;p4"/>
          <p:cNvSpPr/>
          <p:nvPr/>
        </p:nvSpPr>
        <p:spPr>
          <a:xfrm>
            <a:off x="146304" y="6391656"/>
            <a:ext cx="8833200" cy="3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152400" y="152400"/>
            <a:ext cx="8833200" cy="6547200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" name="Google Shape;53;p4"/>
          <p:cNvSpPr txBox="1"/>
          <p:nvPr>
            <p:ph idx="11" type="ftr"/>
          </p:nvPr>
        </p:nvSpPr>
        <p:spPr>
          <a:xfrm>
            <a:off x="304800" y="6410848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" name="Google Shape;55;p4"/>
          <p:cNvCxnSpPr/>
          <p:nvPr/>
        </p:nvCxnSpPr>
        <p:spPr>
          <a:xfrm>
            <a:off x="152400" y="2438400"/>
            <a:ext cx="8833200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6" name="Google Shape;56;p4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4361688" y="2209800"/>
            <a:ext cx="420600" cy="420900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Google Shape;58;p4"/>
          <p:cNvSpPr txBox="1"/>
          <p:nvPr>
            <p:ph idx="12" type="sldNum"/>
          </p:nvPr>
        </p:nvSpPr>
        <p:spPr>
          <a:xfrm>
            <a:off x="4343400" y="2199450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4"/>
          <p:cNvSpPr txBox="1"/>
          <p:nvPr>
            <p:ph type="title"/>
          </p:nvPr>
        </p:nvSpPr>
        <p:spPr>
          <a:xfrm>
            <a:off x="722313" y="5334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b="0" sz="42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1825" y="2186100"/>
            <a:ext cx="620450" cy="6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5791200" y="640994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1" type="ftr"/>
          </p:nvPr>
        </p:nvSpPr>
        <p:spPr>
          <a:xfrm>
            <a:off x="304800" y="6410848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4343400" y="1040174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" name="Google Shape;66;p5"/>
          <p:cNvCxnSpPr/>
          <p:nvPr/>
        </p:nvCxnSpPr>
        <p:spPr>
          <a:xfrm flipH="1" rot="10800000">
            <a:off x="4563080" y="1575709"/>
            <a:ext cx="9000" cy="48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7" name="Google Shape;67;p5"/>
          <p:cNvSpPr txBox="1"/>
          <p:nvPr>
            <p:ph idx="1" type="body"/>
          </p:nvPr>
        </p:nvSpPr>
        <p:spPr>
          <a:xfrm>
            <a:off x="301752" y="1371600"/>
            <a:ext cx="4038600" cy="4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3537" lvl="0" marL="457200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2" type="body"/>
          </p:nvPr>
        </p:nvSpPr>
        <p:spPr>
          <a:xfrm>
            <a:off x="4800600" y="1371600"/>
            <a:ext cx="4038600" cy="4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3537" lvl="0" marL="457200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showMasterSp="0" type="twoTxTwoObj">
  <p:cSld name="TWO_OBJECTS_WITH_TEXT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6"/>
          <p:cNvCxnSpPr/>
          <p:nvPr/>
        </p:nvCxnSpPr>
        <p:spPr>
          <a:xfrm rot="10800000">
            <a:off x="4572000" y="2200227"/>
            <a:ext cx="0" cy="4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1" name="Google Shape;71;p6"/>
          <p:cNvSpPr/>
          <p:nvPr/>
        </p:nvSpPr>
        <p:spPr>
          <a:xfrm>
            <a:off x="0" y="0"/>
            <a:ext cx="9144000" cy="144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152400" y="1371600"/>
            <a:ext cx="88332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145923" y="6391656"/>
            <a:ext cx="8833200" cy="3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6"/>
          <p:cNvSpPr txBox="1"/>
          <p:nvPr>
            <p:ph idx="1" type="body"/>
          </p:nvPr>
        </p:nvSpPr>
        <p:spPr>
          <a:xfrm>
            <a:off x="301752" y="1524000"/>
            <a:ext cx="4040100" cy="732900"/>
          </a:xfrm>
          <a:prstGeom prst="rect">
            <a:avLst/>
          </a:prstGeom>
          <a:noFill/>
          <a:ln>
            <a:noFill/>
          </a:ln>
          <a:effectLst>
            <a:outerShdw blurRad="50800" rotWithShape="0" dir="5400000" dist="254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1870"/>
              <a:buNone/>
              <a:defRPr b="1" sz="2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" type="body"/>
          </p:nvPr>
        </p:nvSpPr>
        <p:spPr>
          <a:xfrm>
            <a:off x="4791330" y="1524000"/>
            <a:ext cx="4041900" cy="731700"/>
          </a:xfrm>
          <a:prstGeom prst="rect">
            <a:avLst/>
          </a:prstGeom>
          <a:noFill/>
          <a:ln>
            <a:noFill/>
          </a:ln>
          <a:effectLst>
            <a:outerShdw blurRad="50800" rotWithShape="0" dir="5400000" dist="254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1870"/>
              <a:buNone/>
              <a:defRPr b="1" sz="2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11" type="ftr"/>
          </p:nvPr>
        </p:nvSpPr>
        <p:spPr>
          <a:xfrm>
            <a:off x="304800" y="6409944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1" name="Google Shape;81;p6"/>
          <p:cNvCxnSpPr/>
          <p:nvPr/>
        </p:nvCxnSpPr>
        <p:spPr>
          <a:xfrm>
            <a:off x="152400" y="1280160"/>
            <a:ext cx="8833200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2" name="Google Shape;82;p6"/>
          <p:cNvSpPr/>
          <p:nvPr/>
        </p:nvSpPr>
        <p:spPr>
          <a:xfrm>
            <a:off x="152400" y="155448"/>
            <a:ext cx="8833200" cy="6547200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6"/>
          <p:cNvSpPr txBox="1"/>
          <p:nvPr>
            <p:ph idx="3" type="body"/>
          </p:nvPr>
        </p:nvSpPr>
        <p:spPr>
          <a:xfrm>
            <a:off x="301752" y="2471383"/>
            <a:ext cx="4041600" cy="3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84" name="Google Shape;84;p6"/>
          <p:cNvSpPr txBox="1"/>
          <p:nvPr>
            <p:ph idx="4" type="body"/>
          </p:nvPr>
        </p:nvSpPr>
        <p:spPr>
          <a:xfrm>
            <a:off x="4800600" y="2471383"/>
            <a:ext cx="40386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85" name="Google Shape;85;p6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4361688" y="1050524"/>
            <a:ext cx="420600" cy="420900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4343400" y="1042416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6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"/>
          <p:cNvSpPr txBox="1"/>
          <p:nvPr>
            <p:ph idx="11" type="ftr"/>
          </p:nvPr>
        </p:nvSpPr>
        <p:spPr>
          <a:xfrm>
            <a:off x="304800" y="6410848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"/>
          <p:cNvSpPr txBox="1"/>
          <p:nvPr>
            <p:ph idx="12" type="sldNum"/>
          </p:nvPr>
        </p:nvSpPr>
        <p:spPr>
          <a:xfrm>
            <a:off x="4343400" y="1036020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0" y="0"/>
            <a:ext cx="9144000" cy="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146304" y="6391656"/>
            <a:ext cx="8833200" cy="3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152400" y="158496"/>
            <a:ext cx="8833200" cy="6547200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8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"/>
          <p:cNvSpPr txBox="1"/>
          <p:nvPr>
            <p:ph idx="11" type="ftr"/>
          </p:nvPr>
        </p:nvSpPr>
        <p:spPr>
          <a:xfrm>
            <a:off x="304800" y="6410848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12" type="sldNum"/>
          </p:nvPr>
        </p:nvSpPr>
        <p:spPr>
          <a:xfrm>
            <a:off x="4267200" y="6324600"/>
            <a:ext cx="609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/>
          <p:nvPr/>
        </p:nvSpPr>
        <p:spPr>
          <a:xfrm>
            <a:off x="152400" y="152400"/>
            <a:ext cx="88332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0" y="0"/>
            <a:ext cx="9144000" cy="1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152400" y="609600"/>
            <a:ext cx="2743200" cy="586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9"/>
          <p:cNvSpPr txBox="1"/>
          <p:nvPr>
            <p:ph type="title"/>
          </p:nvPr>
        </p:nvSpPr>
        <p:spPr>
          <a:xfrm>
            <a:off x="381000" y="914400"/>
            <a:ext cx="23622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orgia"/>
              <a:buNone/>
              <a:defRPr b="1" sz="2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"/>
          <p:cNvSpPr txBox="1"/>
          <p:nvPr>
            <p:ph idx="1" type="body"/>
          </p:nvPr>
        </p:nvSpPr>
        <p:spPr>
          <a:xfrm>
            <a:off x="381000" y="1981200"/>
            <a:ext cx="2362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13" name="Google Shape;113;p9"/>
          <p:cNvSpPr/>
          <p:nvPr/>
        </p:nvSpPr>
        <p:spPr>
          <a:xfrm>
            <a:off x="152400" y="152400"/>
            <a:ext cx="8833200" cy="6547200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4" name="Google Shape;114;p9"/>
          <p:cNvCxnSpPr/>
          <p:nvPr/>
        </p:nvCxnSpPr>
        <p:spPr>
          <a:xfrm>
            <a:off x="152400" y="533400"/>
            <a:ext cx="8833200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5" name="Google Shape;115;p9"/>
          <p:cNvSpPr txBox="1"/>
          <p:nvPr>
            <p:ph idx="2" type="body"/>
          </p:nvPr>
        </p:nvSpPr>
        <p:spPr>
          <a:xfrm>
            <a:off x="3124200" y="685800"/>
            <a:ext cx="5638800" cy="5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16" name="Google Shape;116;p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1389888" y="323088"/>
            <a:ext cx="420600" cy="420900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9"/>
          <p:cNvSpPr txBox="1"/>
          <p:nvPr>
            <p:ph idx="12" type="sldNum"/>
          </p:nvPr>
        </p:nvSpPr>
        <p:spPr>
          <a:xfrm>
            <a:off x="1371600" y="312738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149352" y="6388385"/>
            <a:ext cx="8833200" cy="3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p9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idx="11" type="ftr"/>
          </p:nvPr>
        </p:nvSpPr>
        <p:spPr>
          <a:xfrm>
            <a:off x="301752" y="6410848"/>
            <a:ext cx="3383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0"/>
          <p:cNvCxnSpPr/>
          <p:nvPr/>
        </p:nvCxnSpPr>
        <p:spPr>
          <a:xfrm>
            <a:off x="152400" y="533400"/>
            <a:ext cx="8833200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4" name="Google Shape;124;p10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152400" y="152400"/>
            <a:ext cx="8833200" cy="30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10"/>
          <p:cNvSpPr/>
          <p:nvPr/>
        </p:nvSpPr>
        <p:spPr>
          <a:xfrm>
            <a:off x="152400" y="609600"/>
            <a:ext cx="2743200" cy="586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0"/>
          <p:cNvSpPr/>
          <p:nvPr/>
        </p:nvSpPr>
        <p:spPr>
          <a:xfrm>
            <a:off x="152400" y="155448"/>
            <a:ext cx="8833200" cy="6547200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1389888" y="323088"/>
            <a:ext cx="420600" cy="420900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1371600" y="312738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0"/>
          <p:cNvSpPr txBox="1"/>
          <p:nvPr>
            <p:ph type="title"/>
          </p:nvPr>
        </p:nvSpPr>
        <p:spPr>
          <a:xfrm>
            <a:off x="3000375" y="5029200"/>
            <a:ext cx="5867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1"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0"/>
          <p:cNvSpPr/>
          <p:nvPr>
            <p:ph idx="2" type="pic"/>
          </p:nvPr>
        </p:nvSpPr>
        <p:spPr>
          <a:xfrm>
            <a:off x="3000375" y="609600"/>
            <a:ext cx="58674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b="0" i="0" sz="2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b="0" i="0" sz="2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381000" y="990600"/>
            <a:ext cx="2438400" cy="5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360"/>
              <a:buFont typeface="Georgia"/>
              <a:buNone/>
              <a:defRPr sz="1600">
                <a:solidFill>
                  <a:srgbClr val="FFFFFF"/>
                </a:solidFill>
              </a:defRPr>
            </a:lvl1pPr>
            <a:lvl2pPr indent="-281940" lvl="1" marL="914400" algn="l">
              <a:spcBef>
                <a:spcPts val="1000"/>
              </a:spcBef>
              <a:spcAft>
                <a:spcPts val="0"/>
              </a:spcAft>
              <a:buSzPts val="840"/>
              <a:buChar char="⚪"/>
              <a:defRPr sz="1200"/>
            </a:lvl2pPr>
            <a:lvl3pPr indent="-276225" lvl="2" marL="1371600" algn="l">
              <a:spcBef>
                <a:spcPts val="200"/>
              </a:spcBef>
              <a:spcAft>
                <a:spcPts val="0"/>
              </a:spcAft>
              <a:buSzPts val="750"/>
              <a:buChar char="⯍"/>
              <a:defRPr sz="1000"/>
            </a:lvl3pPr>
            <a:lvl4pPr indent="-268605" lvl="3" marL="1828800" algn="l">
              <a:spcBef>
                <a:spcPts val="180"/>
              </a:spcBef>
              <a:spcAft>
                <a:spcPts val="0"/>
              </a:spcAft>
              <a:buSzPts val="630"/>
              <a:buChar char="🞆"/>
              <a:defRPr sz="900"/>
            </a:lvl4pPr>
            <a:lvl5pPr indent="-28575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Char char="•"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149352" y="6388385"/>
            <a:ext cx="8833200" cy="3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" name="Google Shape;138;p10"/>
          <p:cNvSpPr txBox="1"/>
          <p:nvPr>
            <p:ph idx="10" type="dt"/>
          </p:nvPr>
        </p:nvSpPr>
        <p:spPr>
          <a:xfrm>
            <a:off x="5788152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11" type="ftr"/>
          </p:nvPr>
        </p:nvSpPr>
        <p:spPr>
          <a:xfrm>
            <a:off x="301752" y="6410848"/>
            <a:ext cx="3584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0"/>
            <a:ext cx="9144000" cy="139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149352" y="6388385"/>
            <a:ext cx="8833200" cy="3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5791200" y="6404984"/>
            <a:ext cx="3045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6410848"/>
            <a:ext cx="35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152400" y="155448"/>
            <a:ext cx="8833200" cy="6547200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" name="Google Shape;14;p1"/>
          <p:cNvCxnSpPr/>
          <p:nvPr/>
        </p:nvCxnSpPr>
        <p:spPr>
          <a:xfrm>
            <a:off x="152400" y="1276743"/>
            <a:ext cx="8833200" cy="0"/>
          </a:xfrm>
          <a:prstGeom prst="straightConnector1">
            <a:avLst/>
          </a:prstGeom>
          <a:noFill/>
          <a:ln cap="flat" cmpd="sng" w="95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" name="Google Shape;15;p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4361688" y="1050524"/>
            <a:ext cx="420600" cy="420900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4343400" y="1040174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1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 b="0" i="0" sz="33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301752" y="1524000"/>
            <a:ext cx="8534400" cy="45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332" lvl="0" marL="457200" marR="0" rtl="0" algn="l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b="0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639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b="0" i="0" sz="2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b="0" i="0" sz="2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0039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8609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/>
          <p:nvPr>
            <p:ph type="ctrTitle"/>
          </p:nvPr>
        </p:nvSpPr>
        <p:spPr>
          <a:xfrm>
            <a:off x="685800" y="381000"/>
            <a:ext cx="7772400" cy="175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F5700"/>
                </a:solidFill>
              </a:rPr>
              <a:t>Program synthesis for database-driven web applications</a:t>
            </a:r>
            <a:endParaRPr>
              <a:solidFill>
                <a:srgbClr val="BF5700"/>
              </a:solidFill>
            </a:endParaRPr>
          </a:p>
        </p:txBody>
      </p:sp>
      <p:sp>
        <p:nvSpPr>
          <p:cNvPr id="166" name="Google Shape;166;p13"/>
          <p:cNvSpPr txBox="1"/>
          <p:nvPr>
            <p:ph idx="1" type="subTitle"/>
          </p:nvPr>
        </p:nvSpPr>
        <p:spPr>
          <a:xfrm>
            <a:off x="1371600" y="2819400"/>
            <a:ext cx="6400800" cy="175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Rushi Shah</a:t>
            </a:r>
            <a:endParaRPr sz="2000"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Turing Class of 2020</a:t>
            </a:r>
            <a:endParaRPr sz="2000"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UT Program Analysis Research Group (UToPiA)</a:t>
            </a:r>
            <a:endParaRPr sz="2000"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/>
          <p:nvPr/>
        </p:nvSpPr>
        <p:spPr>
          <a:xfrm>
            <a:off x="5029150" y="1450850"/>
            <a:ext cx="3499200" cy="35550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814900" y="1533900"/>
            <a:ext cx="3280800" cy="28500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Generation</a:t>
            </a:r>
            <a:endParaRPr/>
          </a:p>
        </p:txBody>
      </p:sp>
      <p:sp>
        <p:nvSpPr>
          <p:cNvPr id="246" name="Google Shape;246;p22"/>
          <p:cNvSpPr txBox="1"/>
          <p:nvPr>
            <p:ph idx="1" type="body"/>
          </p:nvPr>
        </p:nvSpPr>
        <p:spPr>
          <a:xfrm>
            <a:off x="758950" y="1533900"/>
            <a:ext cx="4270200" cy="31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Instructor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Picture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TA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Pic</a:t>
            </a:r>
            <a:endParaRPr sz="2000"/>
          </a:p>
        </p:txBody>
      </p:sp>
      <p:sp>
        <p:nvSpPr>
          <p:cNvPr id="247" name="Google Shape;247;p22"/>
          <p:cNvSpPr txBox="1"/>
          <p:nvPr>
            <p:ph idx="1" type="body"/>
          </p:nvPr>
        </p:nvSpPr>
        <p:spPr>
          <a:xfrm>
            <a:off x="5029150" y="1450850"/>
            <a:ext cx="3222600" cy="34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Instructor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TA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Picture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</a:t>
            </a:r>
            <a:endParaRPr sz="2000"/>
          </a:p>
        </p:txBody>
      </p:sp>
      <p:sp>
        <p:nvSpPr>
          <p:cNvPr id="248" name="Google Shape;248;p22"/>
          <p:cNvSpPr/>
          <p:nvPr/>
        </p:nvSpPr>
        <p:spPr>
          <a:xfrm>
            <a:off x="4173150" y="2904300"/>
            <a:ext cx="7977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496650" y="5255250"/>
            <a:ext cx="3676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 addInstructor(id, name, pic)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INSERT INTO Instructor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VALUES (id, name, pic)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5029150" y="5092500"/>
            <a:ext cx="4059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 addInstructor(id, name, pic)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INSERT INTO ??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VALUES (id, name, pic)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here ?? is the choice of which tables to insert into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4170100" y="5413500"/>
            <a:ext cx="7977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Completion</a:t>
            </a:r>
            <a:endParaRPr/>
          </a:p>
        </p:txBody>
      </p:sp>
      <p:sp>
        <p:nvSpPr>
          <p:cNvPr id="257" name="Google Shape;257;p23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Naive solution :’(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Minimum Failing Inputs (MFI)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Efficiently prune search space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Completion - Evaluation</a:t>
            </a:r>
            <a:endParaRPr/>
          </a:p>
        </p:txBody>
      </p:sp>
      <p:sp>
        <p:nvSpPr>
          <p:cNvPr id="263" name="Google Shape;263;p24"/>
          <p:cNvSpPr txBox="1"/>
          <p:nvPr>
            <p:ph idx="1" type="body"/>
          </p:nvPr>
        </p:nvSpPr>
        <p:spPr>
          <a:xfrm>
            <a:off x="301750" y="1527050"/>
            <a:ext cx="47994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Reimplemented our synthesis solution into </a:t>
            </a:r>
            <a:r>
              <a:rPr lang="en"/>
              <a:t>state-of-the-art tool called “Sketch”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(My main contribution!)</a:t>
            </a: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169" y="1527050"/>
            <a:ext cx="4042832" cy="533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PLDI ‘19</a:t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02"/>
            <a:ext cx="7491922" cy="402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350" y="2775275"/>
            <a:ext cx="5443647" cy="40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Migration</a:t>
            </a:r>
            <a:endParaRPr/>
          </a:p>
        </p:txBody>
      </p:sp>
      <p:sp>
        <p:nvSpPr>
          <p:cNvPr id="277" name="Google Shape;277;p26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Dynamite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Very Large Data Bases ‘20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Yuepeng Wang, Rushi Shah, Abby Criswell, Isil Dillig</a:t>
            </a:r>
            <a:endParaRPr/>
          </a:p>
        </p:txBody>
      </p:sp>
      <p:pic>
        <p:nvPicPr>
          <p:cNvPr id="278" name="Google Shape;2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64" y="2901876"/>
            <a:ext cx="6914372" cy="206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/>
          <p:nvPr/>
        </p:nvSpPr>
        <p:spPr>
          <a:xfrm>
            <a:off x="301750" y="1450850"/>
            <a:ext cx="3912000" cy="49599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301750" y="1450850"/>
            <a:ext cx="42702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"businesses": [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"name": "Quiznos",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"checkins": [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"Mon-0:1", "Fri-21:1",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"Thu-22:1", "Mon-23:1"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[...]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},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"name": "My Thai",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"checkins": [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"Fri-17:1", "Wed-22:1"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[...]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4924150" y="1450850"/>
            <a:ext cx="3912000" cy="49599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"/>
          <p:cNvSpPr txBox="1"/>
          <p:nvPr>
            <p:ph idx="1" type="body"/>
          </p:nvPr>
        </p:nvSpPr>
        <p:spPr>
          <a:xfrm>
            <a:off x="4970175" y="1659775"/>
            <a:ext cx="3912000" cy="26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Business(name, checkin_id, [...])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"Quiznos", "fk_quiznos", [...]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"My Thai", "fk_thai", [...]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Checkins(business_id, checkin)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"fk_quiznos", "Mon-0:1"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"fk_quiznos", "Fri-21:1"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"fk_quiznos", "Thu-22:1"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"fk_quiznos", "Mon-23:1"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"fk_thai", "Fri-17:1"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"fk_thai", "Wed-22:1"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173150" y="2904300"/>
            <a:ext cx="7977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Datalog Background</a:t>
            </a:r>
            <a:endParaRPr/>
          </a:p>
        </p:txBody>
      </p:sp>
      <p:sp>
        <p:nvSpPr>
          <p:cNvPr id="294" name="Google Shape;294;p28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Facts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parent(rahil, arjun)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parent(arjun, divya)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Rules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child(Y, X) :- parent(X, Y)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Datalog for Data Migration</a:t>
            </a:r>
            <a:endParaRPr/>
          </a:p>
        </p:txBody>
      </p:sp>
      <p:sp>
        <p:nvSpPr>
          <p:cNvPr id="300" name="Google Shape;300;p29"/>
          <p:cNvSpPr txBox="1"/>
          <p:nvPr>
            <p:ph idx="1" type="body"/>
          </p:nvPr>
        </p:nvSpPr>
        <p:spPr>
          <a:xfrm>
            <a:off x="199100" y="1527050"/>
            <a:ext cx="87495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Example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parent(bill, mary)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parent(mary, john)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(Y, X) :- parent(X, Y)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Rules represent the migration relationship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LHS from target schema, RHS from source schema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Facts are rows in the database to be migrated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sp>
        <p:nvSpPr>
          <p:cNvPr id="306" name="Google Shape;306;p30"/>
          <p:cNvSpPr txBox="1"/>
          <p:nvPr>
            <p:ph idx="1" type="body"/>
          </p:nvPr>
        </p:nvSpPr>
        <p:spPr>
          <a:xfrm>
            <a:off x="199100" y="1374650"/>
            <a:ext cx="87495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⚫"/>
            </a:pPr>
            <a:r>
              <a:rPr lang="en" sz="2200"/>
              <a:t>Input</a:t>
            </a:r>
            <a:endParaRPr sz="2200"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Source and target database schema</a:t>
            </a:r>
            <a:endParaRPr/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Consolas"/>
              <a:buChar char="⯍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Source: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parent(adult, kid)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Consolas"/>
              <a:buChar char="⯍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Target: child(kid, adult)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Input/Output Example</a:t>
            </a:r>
            <a:endParaRPr/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Char char="⯍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parent(rahil, arjun)</a:t>
            </a:r>
            <a:r>
              <a:rPr lang="en"/>
              <a:t> should give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child(arjun, rahil)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Source database instance</a:t>
            </a:r>
            <a:endParaRPr/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Consolas"/>
              <a:buChar char="⯍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parent(rahil, arjun)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Consolas"/>
              <a:buChar char="⯍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parent(arjun, divya)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Consolas"/>
              <a:buChar char="⯍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" sz="2200"/>
              <a:t>Output</a:t>
            </a:r>
            <a:endParaRPr sz="2200"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Target database instance</a:t>
            </a:r>
            <a:endParaRPr/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Consolas"/>
              <a:buChar char="⯍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(arjun, rahil)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Consolas"/>
              <a:buChar char="⯍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child(divya, arjun)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Consolas"/>
              <a:buChar char="⯍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Dynamite Overview</a:t>
            </a:r>
            <a:endParaRPr/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75" y="2278625"/>
            <a:ext cx="8184048" cy="26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A</a:t>
            </a:r>
            <a:r>
              <a:rPr lang="en"/>
              <a:t>utomating web application developer tasks created when the application’s underlying database schema is refactored</a:t>
            </a:r>
            <a:endParaRPr/>
          </a:p>
        </p:txBody>
      </p:sp>
      <p:sp>
        <p:nvSpPr>
          <p:cNvPr id="172" name="Google Shape;172;p14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Datalog Program Synthesis</a:t>
            </a:r>
            <a:endParaRPr/>
          </a:p>
        </p:txBody>
      </p:sp>
      <p:sp>
        <p:nvSpPr>
          <p:cNvPr id="318" name="Google Shape;318;p32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Similar synthesis methodology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Generating Datalog program sketch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Sketch completion</a:t>
            </a:r>
            <a:endParaRPr/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⯍"/>
            </a:pPr>
            <a:r>
              <a:rPr lang="en">
                <a:solidFill>
                  <a:schemeClr val="dk2"/>
                </a:solidFill>
              </a:rPr>
              <a:t>Minimal Distinguishing  Projection (MDP)</a:t>
            </a:r>
            <a:endParaRPr>
              <a:solidFill>
                <a:schemeClr val="dk2"/>
              </a:solidFill>
            </a:endParaRPr>
          </a:p>
          <a:p>
            <a:pPr indent="-308610" lvl="3" marL="1828800" rtl="0" algn="l">
              <a:spcBef>
                <a:spcPts val="0"/>
              </a:spcBef>
              <a:spcAft>
                <a:spcPts val="0"/>
              </a:spcAft>
              <a:buSzPts val="1260"/>
              <a:buChar char="🞆"/>
            </a:pPr>
            <a:r>
              <a:rPr lang="en"/>
              <a:t>Efficiently prune search space</a:t>
            </a:r>
            <a:endParaRPr/>
          </a:p>
          <a:p>
            <a:pPr indent="-308610" lvl="3" marL="1828800" rtl="0" algn="l">
              <a:spcBef>
                <a:spcPts val="0"/>
              </a:spcBef>
              <a:spcAft>
                <a:spcPts val="0"/>
              </a:spcAft>
              <a:buSzPts val="1260"/>
              <a:buChar char="🞆"/>
            </a:pPr>
            <a:r>
              <a:rPr lang="en"/>
              <a:t>Basically “minimum failing inputs” from Migrator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 Framework</a:t>
            </a:r>
            <a:endParaRPr/>
          </a:p>
        </p:txBody>
      </p:sp>
      <p:sp>
        <p:nvSpPr>
          <p:cNvPr id="324" name="Google Shape;324;p33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(My main contribution!)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Actually performing the migration using the Datalog program on real-world databases is non-trivial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IMDB, Yelp, DBLP, etc. are “V E R Y   L A R G E”</a:t>
            </a:r>
            <a:endParaRPr/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⯍"/>
            </a:pPr>
            <a:r>
              <a:rPr lang="en">
                <a:solidFill>
                  <a:schemeClr val="dk2"/>
                </a:solidFill>
              </a:rPr>
              <a:t>Documents were recursively nested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Supporting relational, document, &amp; graph database formats</a:t>
            </a:r>
            <a:endParaRPr/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⯍"/>
            </a:pPr>
            <a:r>
              <a:rPr lang="en">
                <a:solidFill>
                  <a:schemeClr val="dk2"/>
                </a:solidFill>
              </a:rPr>
              <a:t>Database instance to Datalog facts and vice versa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287" y="0"/>
            <a:ext cx="3771900" cy="502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520251" cy="46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3350" y="2477725"/>
            <a:ext cx="3285199" cy="438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800" y="4404011"/>
            <a:ext cx="3285201" cy="246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4024" y="0"/>
            <a:ext cx="3303624" cy="247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8875" y="3562846"/>
            <a:ext cx="2471374" cy="329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0" name="Google Shape;340;p35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Failed previous projects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SyPet -&gt; Pythagoras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Database Model Checker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Start sooner rather than later so you can pivot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Computer Security !?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Everybody feels like they don’t even really understand their own field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At least I do …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Hook ‘em </a:t>
            </a:r>
            <a:r>
              <a:rPr lang="en"/>
              <a:t>🤘🏽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rogrammer Tasks</a:t>
            </a:r>
            <a:endParaRPr/>
          </a:p>
        </p:txBody>
      </p:sp>
      <p:sp>
        <p:nvSpPr>
          <p:cNvPr id="178" name="Google Shape;178;p15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C</a:t>
            </a:r>
            <a:r>
              <a:rPr lang="en"/>
              <a:t>ode migration (PLDI’19)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Data migration (VLDB’20)</a:t>
            </a:r>
            <a:endParaRPr/>
          </a:p>
        </p:txBody>
      </p:sp>
      <p:pic>
        <p:nvPicPr>
          <p:cNvPr id="179" name="Google Shape;1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150" y="2112051"/>
            <a:ext cx="4103452" cy="171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150" y="4460450"/>
            <a:ext cx="4103452" cy="122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ode Migration</a:t>
            </a:r>
            <a:endParaRPr/>
          </a:p>
        </p:txBody>
      </p:sp>
      <p:sp>
        <p:nvSpPr>
          <p:cNvPr id="186" name="Google Shape;186;p16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"/>
              <a:t>Migrator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Programming Languages Design &amp; Implementation ‘19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ts val="1260"/>
              <a:buChar char="⚪"/>
            </a:pPr>
            <a:r>
              <a:rPr lang="en"/>
              <a:t>Yuepeng Wang, James Dong, Rushi Shah, Isil Dillig</a:t>
            </a:r>
            <a:endParaRPr/>
          </a:p>
        </p:txBody>
      </p:sp>
      <p:pic>
        <p:nvPicPr>
          <p:cNvPr id="187" name="Google Shape;1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949" y="2964425"/>
            <a:ext cx="5454102" cy="227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/>
          <p:nvPr/>
        </p:nvSpPr>
        <p:spPr>
          <a:xfrm>
            <a:off x="814900" y="1533900"/>
            <a:ext cx="3280800" cy="28500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sp>
        <p:nvSpPr>
          <p:cNvPr id="194" name="Google Shape;194;p17"/>
          <p:cNvSpPr txBox="1"/>
          <p:nvPr>
            <p:ph idx="1" type="body"/>
          </p:nvPr>
        </p:nvSpPr>
        <p:spPr>
          <a:xfrm>
            <a:off x="758950" y="1533900"/>
            <a:ext cx="4270200" cy="31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Instructor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Picture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TA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Pic</a:t>
            </a:r>
            <a:endParaRPr sz="2000"/>
          </a:p>
        </p:txBody>
      </p:sp>
      <p:sp>
        <p:nvSpPr>
          <p:cNvPr id="195" name="Google Shape;195;p17"/>
          <p:cNvSpPr txBox="1"/>
          <p:nvPr/>
        </p:nvSpPr>
        <p:spPr>
          <a:xfrm>
            <a:off x="496650" y="5255250"/>
            <a:ext cx="3676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 addInstructor(id, name, pic)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INSERT INTO Instructor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VALUES (id, name, pic)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5029150" y="1450850"/>
            <a:ext cx="3499200" cy="35550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814900" y="1533900"/>
            <a:ext cx="3280800" cy="28500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758950" y="1533900"/>
            <a:ext cx="4270200" cy="31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Instructor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Picture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TA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Pic</a:t>
            </a:r>
            <a:endParaRPr sz="2000"/>
          </a:p>
        </p:txBody>
      </p:sp>
      <p:sp>
        <p:nvSpPr>
          <p:cNvPr id="204" name="Google Shape;204;p18"/>
          <p:cNvSpPr txBox="1"/>
          <p:nvPr>
            <p:ph idx="1" type="body"/>
          </p:nvPr>
        </p:nvSpPr>
        <p:spPr>
          <a:xfrm>
            <a:off x="5029150" y="1450850"/>
            <a:ext cx="3222600" cy="34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Instructor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TA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Picture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</a:t>
            </a:r>
            <a:endParaRPr sz="2000"/>
          </a:p>
        </p:txBody>
      </p:sp>
      <p:sp>
        <p:nvSpPr>
          <p:cNvPr id="205" name="Google Shape;205;p18"/>
          <p:cNvSpPr/>
          <p:nvPr/>
        </p:nvSpPr>
        <p:spPr>
          <a:xfrm>
            <a:off x="4173150" y="2904300"/>
            <a:ext cx="7977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496650" y="5255250"/>
            <a:ext cx="3676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 addInstructor(id, name, pic)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INSERT INTO Instructor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VALUES (id, name, pic)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5029150" y="1450850"/>
            <a:ext cx="3499200" cy="35550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814900" y="1533900"/>
            <a:ext cx="3280800" cy="28500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sp>
        <p:nvSpPr>
          <p:cNvPr id="214" name="Google Shape;214;p19"/>
          <p:cNvSpPr txBox="1"/>
          <p:nvPr>
            <p:ph idx="1" type="body"/>
          </p:nvPr>
        </p:nvSpPr>
        <p:spPr>
          <a:xfrm>
            <a:off x="758950" y="1533900"/>
            <a:ext cx="4270200" cy="31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Instructor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Picture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TA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Pic</a:t>
            </a:r>
            <a:endParaRPr sz="2000"/>
          </a:p>
        </p:txBody>
      </p:sp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5029150" y="1450850"/>
            <a:ext cx="3222600" cy="34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Instructor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TA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Picture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</a:t>
            </a:r>
            <a:endParaRPr sz="2000"/>
          </a:p>
        </p:txBody>
      </p:sp>
      <p:sp>
        <p:nvSpPr>
          <p:cNvPr id="216" name="Google Shape;216;p19"/>
          <p:cNvSpPr/>
          <p:nvPr/>
        </p:nvSpPr>
        <p:spPr>
          <a:xfrm>
            <a:off x="4173150" y="2904300"/>
            <a:ext cx="7977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 txBox="1"/>
          <p:nvPr/>
        </p:nvSpPr>
        <p:spPr>
          <a:xfrm>
            <a:off x="496650" y="5255250"/>
            <a:ext cx="3676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 addInstructor(id, name, pic)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INSERT INTO Instructor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VALUES (id, name, pic)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5029150" y="5092500"/>
            <a:ext cx="4059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 addInstructor(id, name, pic)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???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4170100" y="5413500"/>
            <a:ext cx="7977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/>
          <p:nvPr/>
        </p:nvSpPr>
        <p:spPr>
          <a:xfrm>
            <a:off x="5029150" y="1450850"/>
            <a:ext cx="3499200" cy="35550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14900" y="1533900"/>
            <a:ext cx="3280800" cy="2850000"/>
          </a:xfrm>
          <a:prstGeom prst="foldedCorner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sp>
        <p:nvSpPr>
          <p:cNvPr id="227" name="Google Shape;227;p20"/>
          <p:cNvSpPr txBox="1"/>
          <p:nvPr>
            <p:ph idx="1" type="body"/>
          </p:nvPr>
        </p:nvSpPr>
        <p:spPr>
          <a:xfrm>
            <a:off x="758950" y="1533900"/>
            <a:ext cx="4270200" cy="31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Instructor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Picture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TA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Pic</a:t>
            </a:r>
            <a:endParaRPr sz="2000"/>
          </a:p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5029150" y="1450850"/>
            <a:ext cx="3222600" cy="34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Instructor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Instructor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TA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TA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" sz="2000"/>
              <a:t>Picture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 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⚪"/>
            </a:pPr>
            <a:r>
              <a:rPr lang="en" sz="2000"/>
              <a:t>Picture</a:t>
            </a:r>
            <a:endParaRPr sz="2000"/>
          </a:p>
        </p:txBody>
      </p:sp>
      <p:sp>
        <p:nvSpPr>
          <p:cNvPr id="229" name="Google Shape;229;p20"/>
          <p:cNvSpPr/>
          <p:nvPr/>
        </p:nvSpPr>
        <p:spPr>
          <a:xfrm>
            <a:off x="4173150" y="2904300"/>
            <a:ext cx="7977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 txBox="1"/>
          <p:nvPr/>
        </p:nvSpPr>
        <p:spPr>
          <a:xfrm>
            <a:off x="496650" y="5255250"/>
            <a:ext cx="3676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 addInstructor(id, name, pic)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INSERT INTO Instructor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VALUES (id, name, pic)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5029150" y="5092500"/>
            <a:ext cx="4059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 addInstructor(id, name, pic)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INSERT INTO Instructor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VALUES (id, name, UID0)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INSERT INTO Picture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VALUES (UID0, pic)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4170100" y="5413500"/>
            <a:ext cx="7977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301752" y="228600"/>
            <a:ext cx="8534400" cy="7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Synthesis Methodology</a:t>
            </a:r>
            <a:endParaRPr/>
          </a:p>
        </p:txBody>
      </p:sp>
      <p:pic>
        <p:nvPicPr>
          <p:cNvPr id="238" name="Google Shape;2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5" y="2335149"/>
            <a:ext cx="8255350" cy="28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vic">
  <a:themeElements>
    <a:clrScheme name="Civic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BF5700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